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 flipH="1" rot="10800000">
            <a:off x="3505200" y="4233862"/>
            <a:ext cx="4495800" cy="7937"/>
          </a:xfrm>
          <a:prstGeom prst="straightConnector1">
            <a:avLst/>
          </a:prstGeom>
          <a:noFill/>
          <a:ln cap="flat" cmpd="sng" w="25400">
            <a:solidFill>
              <a:srgbClr val="86C54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x="3028664" y="2950882"/>
            <a:ext cx="61153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 flipH="1" rot="10800000">
            <a:off x="3505200" y="2819400"/>
            <a:ext cx="4495800" cy="7937"/>
          </a:xfrm>
          <a:prstGeom prst="straightConnector1">
            <a:avLst/>
          </a:prstGeom>
          <a:noFill/>
          <a:ln cap="flat" cmpd="sng" w="25400">
            <a:solidFill>
              <a:srgbClr val="86C54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2" name="Shape 22"/>
          <p:cNvSpPr txBox="1"/>
          <p:nvPr>
            <p:ph idx="10" type="dt"/>
          </p:nvPr>
        </p:nvSpPr>
        <p:spPr>
          <a:xfrm>
            <a:off x="3505200" y="1716172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505200" y="4463646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600200"/>
            <a:ext cx="673661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Free Content">
  <p:cSld name="Title and Free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3788" y="5973762"/>
            <a:ext cx="1528762" cy="81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>
            <a:off x="441325" y="6324600"/>
            <a:ext cx="681196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Shape 89"/>
          <p:cNvCxnSpPr/>
          <p:nvPr/>
        </p:nvCxnSpPr>
        <p:spPr>
          <a:xfrm>
            <a:off x="441325" y="6350000"/>
            <a:ext cx="6919913" cy="0"/>
          </a:xfrm>
          <a:prstGeom prst="straightConnector1">
            <a:avLst/>
          </a:prstGeom>
          <a:noFill/>
          <a:ln cap="flat" cmpd="sng" w="9525">
            <a:solidFill>
              <a:srgbClr val="3398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Shape 90"/>
          <p:cNvSpPr txBox="1"/>
          <p:nvPr>
            <p:ph idx="1" type="body"/>
          </p:nvPr>
        </p:nvSpPr>
        <p:spPr>
          <a:xfrm>
            <a:off x="441325" y="6407148"/>
            <a:ext cx="4579408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83086" y="96588"/>
            <a:ext cx="71098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ta-in-Use-Case-Study">
  <p:cSld name="Data-in-Use-Case-Stu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4313" y="6215062"/>
            <a:ext cx="962024" cy="638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441325" y="6350000"/>
            <a:ext cx="7156449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Shape 95"/>
          <p:cNvSpPr txBox="1"/>
          <p:nvPr>
            <p:ph idx="1" type="body"/>
          </p:nvPr>
        </p:nvSpPr>
        <p:spPr>
          <a:xfrm>
            <a:off x="441325" y="6407148"/>
            <a:ext cx="7156323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536431" y="1752600"/>
            <a:ext cx="4568968" cy="4378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/>
          <p:nvPr>
            <p:ph idx="3" type="pic"/>
          </p:nvPr>
        </p:nvSpPr>
        <p:spPr>
          <a:xfrm>
            <a:off x="5346700" y="1752600"/>
            <a:ext cx="3340100" cy="4378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4" type="body"/>
          </p:nvPr>
        </p:nvSpPr>
        <p:spPr>
          <a:xfrm rot="-5400000">
            <a:off x="-3332847" y="3217263"/>
            <a:ext cx="7007225" cy="55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82600" lvl="0" marL="4572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DB00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FDB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5" type="body"/>
          </p:nvPr>
        </p:nvSpPr>
        <p:spPr>
          <a:xfrm>
            <a:off x="536431" y="274641"/>
            <a:ext cx="8150367" cy="574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6" type="body"/>
          </p:nvPr>
        </p:nvSpPr>
        <p:spPr>
          <a:xfrm>
            <a:off x="1130300" y="927100"/>
            <a:ext cx="7556500" cy="749299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86C1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rgbClr val="108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83088" y="96588"/>
            <a:ext cx="69080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-têt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01113" y="84715"/>
            <a:ext cx="6854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 amt="0"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212360D-B22E-41CD-A29D-87F67439EE05"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67999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def.png"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9588" y="5617587"/>
            <a:ext cx="994412" cy="1157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9-04 at 17.15.47.png" id="17" name="Shape 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421" y="71217"/>
            <a:ext cx="1206505" cy="6731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AtlasOfLivingAustralia" TargetMode="External"/><Relationship Id="rId4" Type="http://schemas.openxmlformats.org/officeDocument/2006/relationships/hyperlink" Target="https://github.com/AtlasOfLivingAustralia/ala-install" TargetMode="External"/><Relationship Id="rId9" Type="http://schemas.openxmlformats.org/officeDocument/2006/relationships/hyperlink" Target="https://github.com/AtlasOfLivingAustralia/collectory-hub" TargetMode="External"/><Relationship Id="rId5" Type="http://schemas.openxmlformats.org/officeDocument/2006/relationships/hyperlink" Target="https://github.com/AtlasOfLivingAustralia/documentation/wiki" TargetMode="External"/><Relationship Id="rId6" Type="http://schemas.openxmlformats.org/officeDocument/2006/relationships/hyperlink" Target="https://docs.google.com/spreadsheets/d/1e1Y9R_vUUXbO5drE11CZlZS0wTOme-CcBGLLRI1HVoo/edit#gid=1805639524" TargetMode="External"/><Relationship Id="rId7" Type="http://schemas.openxmlformats.org/officeDocument/2006/relationships/hyperlink" Target="https://docs.google.com/spreadsheets/d/1e1Y9R_vUUXbO5drE11CZlZS0wTOme-CcBGLLRI1HVoo/edit#gid=1805639524" TargetMode="External"/><Relationship Id="rId8" Type="http://schemas.openxmlformats.org/officeDocument/2006/relationships/hyperlink" Target="https://github.com/AtlasOfLivingAustralia/generic-hu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144"/>
            <a:ext cx="9172576" cy="687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3028664" y="2950882"/>
            <a:ext cx="61153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600"/>
              <a:buFont typeface="Calibri"/>
              <a:buNone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Documentation for the Living Atlases Community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937819" y="4535285"/>
            <a:ext cx="405771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Fabien Caviere</a:t>
            </a:r>
            <a:endParaRPr b="0" i="0" sz="1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dev@gbif.fr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Shape 108"/>
          <p:cNvCxnSpPr/>
          <p:nvPr/>
        </p:nvCxnSpPr>
        <p:spPr>
          <a:xfrm flipH="1" rot="10800000">
            <a:off x="3937819" y="2819400"/>
            <a:ext cx="4495800" cy="7937"/>
          </a:xfrm>
          <a:prstGeom prst="straightConnector1">
            <a:avLst/>
          </a:prstGeom>
          <a:noFill/>
          <a:ln cap="flat" cmpd="sng" w="25400">
            <a:solidFill>
              <a:srgbClr val="86C54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09" name="Shape 109"/>
          <p:cNvCxnSpPr/>
          <p:nvPr/>
        </p:nvCxnSpPr>
        <p:spPr>
          <a:xfrm flipH="1" rot="10800000">
            <a:off x="3938400" y="4233862"/>
            <a:ext cx="4495800" cy="7937"/>
          </a:xfrm>
          <a:prstGeom prst="straightConnector1">
            <a:avLst/>
          </a:prstGeom>
          <a:noFill/>
          <a:ln cap="flat" cmpd="sng" w="25400">
            <a:solidFill>
              <a:srgbClr val="86C54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0000">
              <a:srgbClr val="000000">
                <a:alpha val="37254"/>
              </a:srgbClr>
            </a:outerShdw>
          </a:effectLst>
        </p:spPr>
      </p:cxnSp>
      <p:pic>
        <p:nvPicPr>
          <p:cNvPr descr="logo_def.png"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0067" y="53012"/>
            <a:ext cx="1060327" cy="123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5967" y="140128"/>
            <a:ext cx="1478163" cy="9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3937819" y="1826205"/>
            <a:ext cx="5206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International Living Atlases workshop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19-23 February 2018</a:t>
            </a:r>
            <a:endParaRPr b="0" i="0" sz="1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6331" y="110207"/>
            <a:ext cx="1105115" cy="110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900"/>
              <a:buFont typeface="Calibri"/>
              <a:buNone/>
            </a:pPr>
            <a:r>
              <a:rPr b="0" i="0" lang="en-US" sz="36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Documentation &amp; GitHub</a:t>
            </a:r>
            <a:endParaRPr b="0" i="0" sz="36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0" y="1098095"/>
            <a:ext cx="6986588" cy="515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Questions / Talk time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900"/>
              <a:buFont typeface="Calibri"/>
              <a:buNone/>
            </a:pPr>
            <a:r>
              <a:rPr b="0" i="0" lang="en-US" sz="36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Documentation &amp; GitHub</a:t>
            </a:r>
            <a:endParaRPr b="0" i="0" sz="36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CoopBioPlat informations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0500" lvl="0" marL="342900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lang="en-US"/>
              <a:t>ALA Documentation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Projects around ALA documentation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The differents parts of the ALA GitHub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CoopBioPlat informations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CoopBioPlat project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GBIF Nodes of 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	Argentina,		Brazil,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	Costa Rica, 		France,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	Portugal, 		Spain,</a:t>
            </a:r>
            <a:endParaRPr b="0" i="0" sz="15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Cooperated on national biodiversity data portals based on ALA.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Demonstrated technical cooperation and progress in that area (ALA community).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2 meetings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Argentina : June 2015 (Buenos Aires)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Spain : October 2015 (Madrid)</a:t>
            </a:r>
            <a:endParaRPr b="0" i="0" sz="15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83277" y="2071242"/>
            <a:ext cx="6880860" cy="3413623"/>
          </a:xfrm>
          <a:prstGeom prst="rect">
            <a:avLst/>
          </a:prstGeom>
          <a:gradFill>
            <a:gsLst>
              <a:gs pos="0">
                <a:srgbClr val="A5A5A5"/>
              </a:gs>
              <a:gs pos="81700">
                <a:srgbClr val="A5A5A5"/>
              </a:gs>
              <a:gs pos="100000">
                <a:srgbClr val="7F7F7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CoopBioPlat informations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Key Technical Document in multiple languages:</a:t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	Available on gbif.org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9211" y="2575288"/>
            <a:ext cx="4309821" cy="271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9211" y="2584683"/>
            <a:ext cx="4309821" cy="271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6663" y="2594078"/>
            <a:ext cx="4309821" cy="271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31356" y="2584683"/>
            <a:ext cx="4309822" cy="271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ALA </a:t>
            </a:r>
            <a:r>
              <a:rPr lang="en-US" sz="2800"/>
              <a:t>Documentation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Demonstration :</a:t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lang="en-US" sz="2800"/>
              <a:t>ALA Documentation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rPr lang="en-US" sz="1400"/>
              <a:t>https://docs.google.com/spreadsheets/d/1e1Y9R_vUUXbO5drE11CZlZS0wTOme-CcBGLLRI1HVoo/edit#gid=1805639524</a:t>
            </a:r>
            <a:endParaRPr b="0" i="0" sz="1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179" y="1320797"/>
            <a:ext cx="6257494" cy="341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6040" y="84585"/>
            <a:ext cx="71121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lang="en-US" sz="2800"/>
              <a:t>ALA Documentation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284868" y="1600200"/>
            <a:ext cx="6540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8188779" y="0"/>
            <a:ext cx="955200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 b="0" l="0" r="6864" t="0"/>
          <a:stretch/>
        </p:blipFill>
        <p:spPr>
          <a:xfrm>
            <a:off x="212263" y="1764750"/>
            <a:ext cx="6685227" cy="271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Projects around ALA documentation</a:t>
            </a:r>
            <a:endParaRPr b="0" i="0" sz="2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project :</a:t>
            </a:r>
            <a:endParaRPr/>
          </a:p>
          <a:p>
            <a:pPr indent="0" lvl="0" marL="152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July 2017 (Montréal, Canada) : Mentoring between Canadensys and GBIF France to help open the Living Atlases to French-speaking countries</a:t>
            </a:r>
            <a:endParaRPr/>
          </a:p>
          <a:p>
            <a:pPr indent="-31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TDWG pr</a:t>
            </a:r>
            <a:r>
              <a:rPr lang="en-US"/>
              <a:t>e</a:t>
            </a:r>
            <a:r>
              <a:rPr b="0" i="0" lang="en-US" sz="24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sentation :</a:t>
            </a:r>
            <a:endParaRPr/>
          </a:p>
          <a:p>
            <a:pPr indent="-88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October 201</a:t>
            </a:r>
            <a:r>
              <a:rPr lang="en-US" sz="1600"/>
              <a:t>7</a:t>
            </a: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(Ottawa, Canada) : 1-session Workshop </a:t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</a:pPr>
            <a:r>
              <a:rPr lang="en-US"/>
              <a:t>CESP Call 2018-2019 :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33350" lvl="1" marL="742950" rtl="0" algn="just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–"/>
            </a:pPr>
            <a:r>
              <a:rPr lang="en-US" sz="1800"/>
              <a:t>Documentation in the form of video tutorials and exercises in different languages.</a:t>
            </a:r>
            <a:endParaRPr sz="1600"/>
          </a:p>
          <a:p>
            <a: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66040" y="84585"/>
            <a:ext cx="7112000" cy="700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600"/>
              <a:buFont typeface="Calibri"/>
              <a:buNone/>
            </a:pPr>
            <a:r>
              <a:rPr b="0" i="0" lang="en-US" sz="24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The differents parts of ALA GitHub</a:t>
            </a:r>
            <a:endParaRPr b="0" i="0" sz="24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284868" y="1600200"/>
            <a:ext cx="654011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ALA GitHub profile 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https://github.com/AtlasOfLivingAustralia</a:t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Setup for ALA Demo (Ansible &amp; Vagrant) 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https://github.com/AtlasOfLivingAustralia/ala-install</a:t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ALA documentation 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https://github.com/AtlasOfLivingAustralia/documentation/wiki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03200" lvl="0" marL="342900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lang="en-US" sz="1600"/>
              <a:t>ALA wiki state of progress :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h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ttps://docs.google.com/spreadsheets/d/1e1Y9R_vUUXbO5drE11CZlZS0wTOme-CcBGLLRI1HVoo/edit#gid=1805639524</a:t>
            </a:r>
            <a:endParaRPr sz="1600"/>
          </a:p>
          <a:p>
            <a:pPr indent="-1016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Biocache-Hub 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https://github.com/AtlasOfLivingAustralia/generic-hub</a:t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Collectory-Hub 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ttps://github.com/AtlasOfLivingAustralia/collectory-hub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032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1600"/>
              <a:buFont typeface="Arial"/>
              <a:buChar char="•"/>
            </a:pPr>
            <a:r>
              <a:t/>
            </a:r>
            <a:endParaRPr sz="1600"/>
          </a:p>
        </p:txBody>
      </p:sp>
      <p:sp>
        <p:nvSpPr>
          <p:cNvPr id="197" name="Shape 197"/>
          <p:cNvSpPr/>
          <p:nvPr/>
        </p:nvSpPr>
        <p:spPr>
          <a:xfrm>
            <a:off x="8188779" y="0"/>
            <a:ext cx="955221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040" y="6126163"/>
            <a:ext cx="958778" cy="63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818" y="6121926"/>
            <a:ext cx="616203" cy="64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21926" y="6121926"/>
            <a:ext cx="642634" cy="6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BIF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