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84" r:id="rId4"/>
    <p:sldMasterId id="2147483685" r:id="rId5"/>
    <p:sldMasterId id="2147483686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AFFF6017-0F5F-42B3-9487-EB04CFB5567C}">
  <a:tblStyle styleId="{AFFF6017-0F5F-42B3-9487-EB04CFB5567C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2" Type="http://schemas.openxmlformats.org/officeDocument/2006/relationships/slide" Target="slides/slide5.xml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Shape 160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Shape 168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Shape 17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Shape 217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Shape 22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x">
  <p:cSld name="TITLE_AND_BODY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3" name="Shape 13"/>
          <p:cNvSpPr txBox="1"/>
          <p:nvPr>
            <p:ph idx="1"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Content over Content" type="objOverTx">
  <p:cSld name="OBJECT_OVER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43" name="Shape 43"/>
          <p:cNvSpPr txBox="1"/>
          <p:nvPr>
            <p:ph idx="1"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44" name="Shape 44"/>
          <p:cNvSpPr txBox="1"/>
          <p:nvPr>
            <p:ph idx="2"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4 Content" type="fourObj">
  <p:cSld name="FOUR_OBJECTS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47" name="Shape 47"/>
          <p:cNvSpPr txBox="1"/>
          <p:nvPr>
            <p:ph idx="1"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48" name="Shape 48"/>
          <p:cNvSpPr txBox="1"/>
          <p:nvPr>
            <p:ph idx="2"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49" name="Shape 49"/>
          <p:cNvSpPr txBox="1"/>
          <p:nvPr>
            <p:ph idx="3"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50" name="Shape 50"/>
          <p:cNvSpPr txBox="1"/>
          <p:nvPr>
            <p:ph idx="4"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6 Content">
  <p:cSld name="Title, 6 Content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53" name="Shape 53"/>
          <p:cNvSpPr txBox="1"/>
          <p:nvPr>
            <p:ph idx="1"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54" name="Shape 54"/>
          <p:cNvSpPr txBox="1"/>
          <p:nvPr>
            <p:ph idx="2"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55" name="Shape 55"/>
          <p:cNvSpPr/>
          <p:nvPr/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</p:sp>
      <p:sp>
        <p:nvSpPr>
          <p:cNvPr id="56" name="Shape 56"/>
          <p:cNvSpPr/>
          <p:nvPr/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Content" type="obj">
  <p:cSld name="OBJECT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 Slide" type="blank">
  <p:cSld name="BLANK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x">
  <p:cSld name="TITLE_AND_BODY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66" name="Shape 66"/>
          <p:cNvSpPr txBox="1"/>
          <p:nvPr>
            <p:ph idx="1"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" type="twoObj">
  <p:cSld name="TWO_OBJECTS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0" name="Shape 70"/>
          <p:cNvSpPr txBox="1"/>
          <p:nvPr>
            <p:ph idx="2"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entered Text" type="objOnly">
  <p:cSld name="OBJECT_ONLY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/>
          <p:nvPr>
            <p:ph idx="1"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 and Content" type="twoObjAndObj">
  <p:cSld name="TWO_OBJECTS_AND_OBJEC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8" name="Shape 78"/>
          <p:cNvSpPr txBox="1"/>
          <p:nvPr>
            <p:ph idx="2"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9" name="Shape 79"/>
          <p:cNvSpPr txBox="1"/>
          <p:nvPr>
            <p:ph idx="3"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 Slide" type="blank">
  <p:cSld name="BLANK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Content and 2 Content" type="objAndTwoObj">
  <p:cSld name="OBJECT_AND_TWO_OBJECTS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83" name="Shape 83"/>
          <p:cNvSpPr txBox="1"/>
          <p:nvPr>
            <p:ph idx="2"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84" name="Shape 84"/>
          <p:cNvSpPr txBox="1"/>
          <p:nvPr>
            <p:ph idx="3"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 over Content" type="twoObjOverTx">
  <p:cSld name="TWO_OBJECTS_OVER_TEX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88" name="Shape 88"/>
          <p:cNvSpPr txBox="1"/>
          <p:nvPr>
            <p:ph idx="2"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89" name="Shape 89"/>
          <p:cNvSpPr txBox="1"/>
          <p:nvPr>
            <p:ph idx="3"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Content over Content" type="objOverTx">
  <p:cSld name="OBJECT_OVER_TEXT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93" name="Shape 93"/>
          <p:cNvSpPr txBox="1"/>
          <p:nvPr>
            <p:ph idx="2"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4 Content" type="fourObj">
  <p:cSld name="FOUR_OBJECTS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97" name="Shape 97"/>
          <p:cNvSpPr txBox="1"/>
          <p:nvPr>
            <p:ph idx="2"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98" name="Shape 98"/>
          <p:cNvSpPr txBox="1"/>
          <p:nvPr>
            <p:ph idx="3"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99" name="Shape 99"/>
          <p:cNvSpPr txBox="1"/>
          <p:nvPr>
            <p:ph idx="4"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6 Content">
  <p:cSld name="Title, 6 Conten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03" name="Shape 103"/>
          <p:cNvSpPr txBox="1"/>
          <p:nvPr>
            <p:ph idx="2"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04" name="Shape 104"/>
          <p:cNvSpPr/>
          <p:nvPr/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</p:sp>
      <p:sp>
        <p:nvSpPr>
          <p:cNvPr id="105" name="Shape 105"/>
          <p:cNvSpPr/>
          <p:nvPr/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 Slide" type="blank">
  <p:cSld name="BLANK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x">
  <p:cSld name="TITLE_AND_BODY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15" name="Shape 115"/>
          <p:cNvSpPr txBox="1"/>
          <p:nvPr>
            <p:ph idx="1"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Content" type="obj">
  <p:cSld name="OBJECT"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" type="twoObj">
  <p:cSld name="TWO_OBJECTS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22" name="Shape 122"/>
          <p:cNvSpPr txBox="1"/>
          <p:nvPr>
            <p:ph idx="2"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Content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7" name="Shape 17"/>
          <p:cNvSpPr txBox="1"/>
          <p:nvPr>
            <p:ph idx="1"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entered Text" type="objOnly">
  <p:cSld name="OBJECT_ONLY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/>
          <p:nvPr>
            <p:ph idx="1"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 and Content" type="twoObjAndObj">
  <p:cSld name="TWO_OBJECTS_AND_OBJECT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29" name="Shape 129"/>
          <p:cNvSpPr txBox="1"/>
          <p:nvPr>
            <p:ph idx="1"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30" name="Shape 130"/>
          <p:cNvSpPr txBox="1"/>
          <p:nvPr>
            <p:ph idx="2"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31" name="Shape 131"/>
          <p:cNvSpPr txBox="1"/>
          <p:nvPr>
            <p:ph idx="3"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Content and 2 Content" type="objAndTwoObj">
  <p:cSld name="OBJECT_AND_TWO_OBJECTS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34" name="Shape 134"/>
          <p:cNvSpPr txBox="1"/>
          <p:nvPr>
            <p:ph idx="1"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35" name="Shape 135"/>
          <p:cNvSpPr txBox="1"/>
          <p:nvPr>
            <p:ph idx="2"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36" name="Shape 136"/>
          <p:cNvSpPr txBox="1"/>
          <p:nvPr>
            <p:ph idx="3"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 over Content" type="twoObjOverTx">
  <p:cSld name="TWO_OBJECTS_OVER_TEXT"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39" name="Shape 139"/>
          <p:cNvSpPr txBox="1"/>
          <p:nvPr>
            <p:ph idx="1"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40" name="Shape 140"/>
          <p:cNvSpPr txBox="1"/>
          <p:nvPr>
            <p:ph idx="2"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41" name="Shape 141"/>
          <p:cNvSpPr txBox="1"/>
          <p:nvPr>
            <p:ph idx="3"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Content over Content" type="objOverTx">
  <p:cSld name="OBJECT_OVER_TEXT"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44" name="Shape 144"/>
          <p:cNvSpPr txBox="1"/>
          <p:nvPr>
            <p:ph idx="1"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45" name="Shape 145"/>
          <p:cNvSpPr txBox="1"/>
          <p:nvPr>
            <p:ph idx="2"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4 Content" type="fourObj">
  <p:cSld name="FOUR_OBJECTS"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48" name="Shape 148"/>
          <p:cNvSpPr txBox="1"/>
          <p:nvPr>
            <p:ph idx="1"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49" name="Shape 149"/>
          <p:cNvSpPr txBox="1"/>
          <p:nvPr>
            <p:ph idx="2"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50" name="Shape 150"/>
          <p:cNvSpPr txBox="1"/>
          <p:nvPr>
            <p:ph idx="3"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51" name="Shape 151"/>
          <p:cNvSpPr txBox="1"/>
          <p:nvPr>
            <p:ph idx="4"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6 Content">
  <p:cSld name="Title, 6 Content"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54" name="Shape 154"/>
          <p:cNvSpPr txBox="1"/>
          <p:nvPr>
            <p:ph idx="1"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55" name="Shape 155"/>
          <p:cNvSpPr txBox="1"/>
          <p:nvPr>
            <p:ph idx="2"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56" name="Shape 156"/>
          <p:cNvSpPr/>
          <p:nvPr/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</p:sp>
      <p:sp>
        <p:nvSpPr>
          <p:cNvPr id="157" name="Shape 157"/>
          <p:cNvSpPr/>
          <p:nvPr/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" type="twoObj">
  <p:cSld name="TWO_OBJECTS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20" name="Shape 20"/>
          <p:cNvSpPr txBox="1"/>
          <p:nvPr>
            <p:ph idx="1"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21" name="Shape 21"/>
          <p:cNvSpPr txBox="1"/>
          <p:nvPr>
            <p:ph idx="2"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entered Text" type="objOnly">
  <p:cSld name="OBJECT_ONLY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/>
          <p:nvPr>
            <p:ph idx="1"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 and Content" type="twoObjAndObj">
  <p:cSld name="TWO_OBJECTS_AND_OBJEC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28" name="Shape 28"/>
          <p:cNvSpPr txBox="1"/>
          <p:nvPr>
            <p:ph idx="1"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29" name="Shape 29"/>
          <p:cNvSpPr txBox="1"/>
          <p:nvPr>
            <p:ph idx="2"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30" name="Shape 30"/>
          <p:cNvSpPr txBox="1"/>
          <p:nvPr>
            <p:ph idx="3"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Content and 2 Content" type="objAndTwoObj">
  <p:cSld name="OBJECT_AND_TWO_OBJECT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33" name="Shape 33"/>
          <p:cNvSpPr txBox="1"/>
          <p:nvPr>
            <p:ph idx="1"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34" name="Shape 34"/>
          <p:cNvSpPr txBox="1"/>
          <p:nvPr>
            <p:ph idx="2"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35" name="Shape 35"/>
          <p:cNvSpPr txBox="1"/>
          <p:nvPr>
            <p:ph idx="3"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 over Content" type="twoObjOverTx">
  <p:cSld name="TWO_OBJECTS_OVER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38" name="Shape 38"/>
          <p:cNvSpPr txBox="1"/>
          <p:nvPr>
            <p:ph idx="1"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40" name="Shape 40"/>
          <p:cNvSpPr txBox="1"/>
          <p:nvPr>
            <p:ph idx="3"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/Relationships>
</file>

<file path=ppt/slideMasters/_rels/slideMaster3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4.xml"/><Relationship Id="rId13" Type="http://schemas.openxmlformats.org/officeDocument/2006/relationships/theme" Target="../theme/theme4.xml"/><Relationship Id="rId1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Shape 7"/>
          <p:cNvSpPr txBox="1"/>
          <p:nvPr>
            <p:ph idx="10"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8" name="Shape 8"/>
          <p:cNvSpPr txBox="1"/>
          <p:nvPr>
            <p:ph idx="11"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9" name="Shape 9"/>
          <p:cNvSpPr txBox="1"/>
          <p:nvPr>
            <p:ph idx="12"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1200" u="none" cap="none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1200" u="none" cap="none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1200" u="none" cap="none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1200" u="none" cap="none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1200" u="none" cap="none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1200" u="none" cap="none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1200" u="none" cap="none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1200" u="none" cap="none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1200" u="none" cap="none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" name="Shape 10"/>
          <p:cNvSpPr txBox="1"/>
          <p:nvPr>
            <p:ph idx="1"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/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08" name="Shape 108"/>
          <p:cNvSpPr txBox="1"/>
          <p:nvPr>
            <p:ph idx="1"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09" name="Shape 109"/>
          <p:cNvSpPr txBox="1"/>
          <p:nvPr>
            <p:ph idx="10"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10" name="Shape 110"/>
          <p:cNvSpPr txBox="1"/>
          <p:nvPr>
            <p:ph idx="11"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11" name="Shape 111"/>
          <p:cNvSpPr txBox="1"/>
          <p:nvPr>
            <p:ph idx="12"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buNone/>
              <a:defRPr b="0" sz="120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1.png"/><Relationship Id="rId5" Type="http://schemas.openxmlformats.org/officeDocument/2006/relationships/image" Target="../media/image5.png"/><Relationship Id="rId6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/>
          <p:nvPr/>
        </p:nvSpPr>
        <p:spPr>
          <a:xfrm>
            <a:off x="0" y="5955840"/>
            <a:ext cx="9143640" cy="914040"/>
          </a:xfrm>
          <a:prstGeom prst="rect">
            <a:avLst/>
          </a:prstGeom>
          <a:gradFill>
            <a:gsLst>
              <a:gs pos="0">
                <a:srgbClr val="6E150E"/>
              </a:gs>
              <a:gs pos="100000">
                <a:srgbClr val="962913"/>
              </a:gs>
            </a:gsLst>
            <a:lin ang="16200000" scaled="0"/>
          </a:gradFill>
          <a:ln>
            <a:noFill/>
          </a:ln>
          <a:effectLst>
            <a:outerShdw dir="5400000" dist="23040">
              <a:srgbClr val="000000">
                <a:alpha val="34901"/>
              </a:srgbClr>
            </a:outerShdw>
          </a:effectLst>
        </p:spPr>
        <p:txBody>
          <a:bodyPr anchorCtr="0" anchor="ctr" bIns="45000" lIns="432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CA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Jérémy Goimard – 18 fev 2018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3" name="Shape 16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53280" y="5978880"/>
            <a:ext cx="914040" cy="914040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Shape 164"/>
          <p:cNvSpPr/>
          <p:nvPr/>
        </p:nvSpPr>
        <p:spPr>
          <a:xfrm>
            <a:off x="114120" y="2349000"/>
            <a:ext cx="8948880" cy="234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CA" sz="4000" u="none" cap="none" strike="noStrike">
                <a:solidFill>
                  <a:srgbClr val="800000"/>
                </a:solidFill>
                <a:latin typeface="Calibri"/>
                <a:ea typeface="Calibri"/>
                <a:cs typeface="Calibri"/>
                <a:sym typeface="Calibri"/>
              </a:rPr>
              <a:t>Canadensys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CA" sz="4000" u="none" cap="none" strike="noStrike">
                <a:solidFill>
                  <a:srgbClr val="800000"/>
                </a:solidFill>
                <a:latin typeface="Calibri"/>
                <a:ea typeface="Calibri"/>
                <a:cs typeface="Calibri"/>
                <a:sym typeface="Calibri"/>
              </a:rPr>
              <a:t>International Living Atlases Workshop 2018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CA" sz="2800" u="none" cap="none" strike="noStrike">
                <a:solidFill>
                  <a:srgbClr val="800000"/>
                </a:solidFill>
                <a:latin typeface="Calibri"/>
                <a:ea typeface="Calibri"/>
                <a:cs typeface="Calibri"/>
                <a:sym typeface="Calibri"/>
              </a:rPr>
              <a:t>(Madrid Spain)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5" name="Shape 16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-84600" y="-275040"/>
            <a:ext cx="3277440" cy="32774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/>
          <p:nvPr/>
        </p:nvSpPr>
        <p:spPr>
          <a:xfrm>
            <a:off x="457200" y="239650"/>
            <a:ext cx="8229300" cy="5342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24000" lvl="0" marL="4320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40"/>
              <a:buFont typeface="Noto Sans Symbols"/>
              <a:buChar char="●"/>
            </a:pPr>
            <a:r>
              <a:rPr b="0" i="0" lang="en-CA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Numbers: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4000" lvl="1" marL="8640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Noto Sans Symbols"/>
              <a:buChar char="−"/>
            </a:pPr>
            <a:r>
              <a:rPr b="0" i="0" lang="en-CA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+ 4 million occurrences, 26 institutions</a:t>
            </a:r>
            <a:r>
              <a:rPr lang="en-CA" sz="2800"/>
              <a:t>,</a:t>
            </a:r>
            <a:r>
              <a:rPr b="0" i="0" lang="en-CA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51 collections</a:t>
            </a:r>
            <a:r>
              <a:rPr lang="en-CA" sz="2800"/>
              <a:t>, </a:t>
            </a:r>
            <a:r>
              <a:rPr b="0" i="0" lang="en-CA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70 datasets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4000" lvl="1" marL="8640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Noto Sans Symbols"/>
              <a:buChar char="−"/>
            </a:pPr>
            <a:r>
              <a:rPr b="0" i="0" lang="en-CA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~ 77k images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999" lvl="1" marL="8640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Noto Sans Symbols"/>
              <a:buChar char="−"/>
            </a:pPr>
            <a:r>
              <a:rPr b="0" i="0" lang="en-CA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~ 10 VMs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999" lvl="1" marL="8640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Char char="−"/>
            </a:pPr>
            <a:r>
              <a:rPr lang="en-CA" sz="2800">
                <a:solidFill>
                  <a:schemeClr val="dk1"/>
                </a:solidFill>
              </a:rPr>
              <a:t>2 part-times for data and programmer</a:t>
            </a:r>
            <a:endParaRPr sz="2800"/>
          </a:p>
          <a:p>
            <a:pPr indent="-324000" lvl="0" marL="4320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40"/>
              <a:buFont typeface="Noto Sans Symbols"/>
              <a:buChar char="●"/>
            </a:pPr>
            <a:r>
              <a:rPr b="0" i="0" lang="en-CA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Main ALA modules installed: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4000" lvl="1" marL="8640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Noto Sans Symbols"/>
              <a:buChar char="−"/>
            </a:pPr>
            <a:r>
              <a:rPr b="0" i="0" lang="en-CA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Images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4000" lvl="1" marL="8640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Noto Sans Symbols"/>
              <a:buChar char="−"/>
            </a:pPr>
            <a:r>
              <a:rPr b="0" i="0" lang="en-CA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Biocache-hub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4000" lvl="1" marL="8640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Noto Sans Symbols"/>
              <a:buChar char="−"/>
            </a:pPr>
            <a:r>
              <a:rPr b="0" i="0" lang="en-CA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Collectory-hub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4000" lvl="1" marL="8640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Noto Sans Symbols"/>
              <a:buChar char="−"/>
            </a:pPr>
            <a:r>
              <a:rPr b="0" i="0" lang="en-CA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Layout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999" lvl="0" marL="431999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40"/>
              <a:buFont typeface="Noto Sans Symbols"/>
              <a:buChar char="●"/>
            </a:pPr>
            <a:r>
              <a:rPr b="0" i="0" lang="en-CA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Index</a:t>
            </a:r>
            <a:r>
              <a:rPr lang="en-CA" sz="3200"/>
              <a:t> with </a:t>
            </a:r>
            <a:r>
              <a:rPr lang="en-CA" sz="2800"/>
              <a:t>GBIF backbone</a:t>
            </a:r>
            <a:endParaRPr sz="2800"/>
          </a:p>
        </p:txBody>
      </p:sp>
      <p:sp>
        <p:nvSpPr>
          <p:cNvPr id="171" name="Shape 171"/>
          <p:cNvSpPr/>
          <p:nvPr/>
        </p:nvSpPr>
        <p:spPr>
          <a:xfrm>
            <a:off x="0" y="5967360"/>
            <a:ext cx="9143640" cy="914040"/>
          </a:xfrm>
          <a:prstGeom prst="rect">
            <a:avLst/>
          </a:prstGeom>
          <a:gradFill>
            <a:gsLst>
              <a:gs pos="0">
                <a:srgbClr val="6E150E"/>
              </a:gs>
              <a:gs pos="100000">
                <a:srgbClr val="962913"/>
              </a:gs>
            </a:gsLst>
            <a:lin ang="16200000" scaled="0"/>
          </a:gradFill>
          <a:ln>
            <a:noFill/>
          </a:ln>
          <a:effectLst>
            <a:outerShdw dir="5400000" dist="23040">
              <a:srgbClr val="000000">
                <a:alpha val="34901"/>
              </a:srgbClr>
            </a:outerShdw>
          </a:effectLst>
        </p:spPr>
        <p:txBody>
          <a:bodyPr anchorCtr="0" anchor="ctr" bIns="45000" lIns="432000" spcFirstLastPara="1" rIns="90000" wrap="square" tIns="450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CA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Canadensys – ALA Prod</a:t>
            </a:r>
            <a:endParaRPr b="0" sz="1800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2" name="Shape 17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53280" y="5978880"/>
            <a:ext cx="914040" cy="914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Shape 17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53280" y="5978880"/>
            <a:ext cx="914040" cy="914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8" name="Shape 178"/>
          <p:cNvCxnSpPr/>
          <p:nvPr/>
        </p:nvCxnSpPr>
        <p:spPr>
          <a:xfrm>
            <a:off x="1081080" y="1797840"/>
            <a:ext cx="3240" cy="3632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dashDot"/>
            <a:round/>
            <a:headEnd len="sm" w="sm" type="none"/>
            <a:tailEnd len="med" w="med" type="triangle"/>
          </a:ln>
        </p:spPr>
      </p:cxnSp>
      <p:cxnSp>
        <p:nvCxnSpPr>
          <p:cNvPr id="179" name="Shape 179"/>
          <p:cNvCxnSpPr/>
          <p:nvPr/>
        </p:nvCxnSpPr>
        <p:spPr>
          <a:xfrm>
            <a:off x="7695720" y="4654800"/>
            <a:ext cx="1440" cy="77544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dashDot"/>
            <a:round/>
            <a:headEnd len="sm" w="sm" type="none"/>
            <a:tailEnd len="med" w="med" type="triangle"/>
          </a:ln>
        </p:spPr>
      </p:cxnSp>
      <p:cxnSp>
        <p:nvCxnSpPr>
          <p:cNvPr id="180" name="Shape 180"/>
          <p:cNvCxnSpPr/>
          <p:nvPr/>
        </p:nvCxnSpPr>
        <p:spPr>
          <a:xfrm>
            <a:off x="6175080" y="3299760"/>
            <a:ext cx="1800" cy="212976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dashDot"/>
            <a:round/>
            <a:headEnd len="sm" w="sm" type="none"/>
            <a:tailEnd len="med" w="med" type="triangle"/>
          </a:ln>
        </p:spPr>
      </p:cxnSp>
      <p:pic>
        <p:nvPicPr>
          <p:cNvPr id="181" name="Shape 18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45400" y="2908440"/>
            <a:ext cx="2186640" cy="150444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2" name="Shape 182"/>
          <p:cNvCxnSpPr/>
          <p:nvPr/>
        </p:nvCxnSpPr>
        <p:spPr>
          <a:xfrm>
            <a:off x="3532320" y="2984400"/>
            <a:ext cx="2520" cy="244548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dashDot"/>
            <a:round/>
            <a:headEnd len="sm" w="sm" type="none"/>
            <a:tailEnd len="med" w="med" type="triangle"/>
          </a:ln>
        </p:spPr>
      </p:cxnSp>
      <p:cxnSp>
        <p:nvCxnSpPr>
          <p:cNvPr id="183" name="Shape 183"/>
          <p:cNvCxnSpPr/>
          <p:nvPr/>
        </p:nvCxnSpPr>
        <p:spPr>
          <a:xfrm>
            <a:off x="2172240" y="4128840"/>
            <a:ext cx="0" cy="130104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dashDot"/>
            <a:round/>
            <a:headEnd len="sm" w="sm" type="none"/>
            <a:tailEnd len="med" w="med" type="triangle"/>
          </a:ln>
        </p:spPr>
      </p:cxnSp>
      <p:cxnSp>
        <p:nvCxnSpPr>
          <p:cNvPr id="184" name="Shape 184"/>
          <p:cNvCxnSpPr/>
          <p:nvPr/>
        </p:nvCxnSpPr>
        <p:spPr>
          <a:xfrm>
            <a:off x="4494600" y="4728600"/>
            <a:ext cx="0" cy="70164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dashDot"/>
            <a:round/>
            <a:headEnd len="sm" w="sm" type="none"/>
            <a:tailEnd len="med" w="med" type="triangle"/>
          </a:ln>
        </p:spPr>
      </p:cxnSp>
      <p:sp>
        <p:nvSpPr>
          <p:cNvPr id="185" name="Shape 185"/>
          <p:cNvSpPr/>
          <p:nvPr/>
        </p:nvSpPr>
        <p:spPr>
          <a:xfrm>
            <a:off x="362520" y="5429880"/>
            <a:ext cx="8588880" cy="461520"/>
          </a:xfrm>
          <a:prstGeom prst="rect">
            <a:avLst/>
          </a:prstGeom>
          <a:solidFill>
            <a:srgbClr val="000000"/>
          </a:solidFill>
          <a:ln cap="flat" cmpd="sng" w="9525">
            <a:solidFill>
              <a:srgbClr val="3465A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Shape 186"/>
          <p:cNvSpPr txBox="1"/>
          <p:nvPr/>
        </p:nvSpPr>
        <p:spPr>
          <a:xfrm>
            <a:off x="3887640" y="5526720"/>
            <a:ext cx="1699920" cy="33228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-CA" sz="140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VM-7 NFS-Storage</a:t>
            </a:r>
            <a:endParaRPr b="0" sz="1800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Shape 187"/>
          <p:cNvSpPr/>
          <p:nvPr/>
        </p:nvSpPr>
        <p:spPr>
          <a:xfrm>
            <a:off x="2887549" y="2387525"/>
            <a:ext cx="2892000" cy="516600"/>
          </a:xfrm>
          <a:prstGeom prst="rect">
            <a:avLst/>
          </a:prstGeom>
          <a:solidFill>
            <a:srgbClr val="A12800"/>
          </a:solidFill>
          <a:ln cap="flat" cmpd="sng" w="9525">
            <a:solidFill>
              <a:srgbClr val="A128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Shape 188"/>
          <p:cNvSpPr txBox="1"/>
          <p:nvPr/>
        </p:nvSpPr>
        <p:spPr>
          <a:xfrm>
            <a:off x="2832475" y="2473200"/>
            <a:ext cx="29328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-CA" sz="140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VM-2 Biocache-Service</a:t>
            </a:r>
            <a:endParaRPr b="0" sz="1800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-CA" sz="140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http://explorer-ws.canadensys.net</a:t>
            </a:r>
            <a:endParaRPr b="0" sz="1800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Shape 189"/>
          <p:cNvSpPr/>
          <p:nvPr/>
        </p:nvSpPr>
        <p:spPr>
          <a:xfrm>
            <a:off x="6472800" y="4384440"/>
            <a:ext cx="2707920" cy="516600"/>
          </a:xfrm>
          <a:prstGeom prst="rect">
            <a:avLst/>
          </a:prstGeom>
          <a:solidFill>
            <a:srgbClr val="A12800"/>
          </a:solidFill>
          <a:ln cap="flat" cmpd="sng" w="9525">
            <a:solidFill>
              <a:srgbClr val="A128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Shape 190"/>
          <p:cNvSpPr txBox="1"/>
          <p:nvPr/>
        </p:nvSpPr>
        <p:spPr>
          <a:xfrm>
            <a:off x="6433200" y="4416120"/>
            <a:ext cx="2932920" cy="50796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-CA" sz="140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VM-3 Collectory</a:t>
            </a:r>
            <a:endParaRPr b="0" sz="1800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-CA" sz="140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http://collections.canadensys.net</a:t>
            </a:r>
            <a:endParaRPr b="0" sz="1800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Shape 191"/>
          <p:cNvSpPr/>
          <p:nvPr/>
        </p:nvSpPr>
        <p:spPr>
          <a:xfrm>
            <a:off x="4339075" y="2972525"/>
            <a:ext cx="2628300" cy="516600"/>
          </a:xfrm>
          <a:prstGeom prst="rect">
            <a:avLst/>
          </a:prstGeom>
          <a:solidFill>
            <a:srgbClr val="A12800"/>
          </a:solidFill>
          <a:ln cap="flat" cmpd="sng" w="9525">
            <a:solidFill>
              <a:srgbClr val="A128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Shape 192"/>
          <p:cNvSpPr txBox="1"/>
          <p:nvPr/>
        </p:nvSpPr>
        <p:spPr>
          <a:xfrm>
            <a:off x="4376520" y="3016080"/>
            <a:ext cx="2628360" cy="5126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-CA" sz="140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VM-6 Images</a:t>
            </a:r>
            <a:endParaRPr b="0" sz="1800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-CA" sz="140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http://images.canadensys.net</a:t>
            </a:r>
            <a:endParaRPr b="0" sz="1800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Shape 193"/>
          <p:cNvSpPr/>
          <p:nvPr/>
        </p:nvSpPr>
        <p:spPr>
          <a:xfrm>
            <a:off x="1397880" y="4119840"/>
            <a:ext cx="1861920" cy="516960"/>
          </a:xfrm>
          <a:prstGeom prst="rect">
            <a:avLst/>
          </a:prstGeom>
          <a:solidFill>
            <a:srgbClr val="000000"/>
          </a:solidFill>
          <a:ln cap="flat" cmpd="sng" w="9525">
            <a:solidFill>
              <a:srgbClr val="3465A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Shape 194"/>
          <p:cNvSpPr txBox="1"/>
          <p:nvPr/>
        </p:nvSpPr>
        <p:spPr>
          <a:xfrm>
            <a:off x="1785240" y="4264920"/>
            <a:ext cx="1142280" cy="30852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-CA" sz="140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VM-5 SOLR</a:t>
            </a:r>
            <a:endParaRPr b="0" sz="1800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Shape 195"/>
          <p:cNvSpPr/>
          <p:nvPr/>
        </p:nvSpPr>
        <p:spPr>
          <a:xfrm>
            <a:off x="3689280" y="4310640"/>
            <a:ext cx="1861920" cy="664200"/>
          </a:xfrm>
          <a:prstGeom prst="rect">
            <a:avLst/>
          </a:prstGeom>
          <a:solidFill>
            <a:srgbClr val="000000"/>
          </a:solidFill>
          <a:ln cap="flat" cmpd="sng" w="9525">
            <a:solidFill>
              <a:srgbClr val="3465A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Shape 196"/>
          <p:cNvSpPr txBox="1"/>
          <p:nvPr/>
        </p:nvSpPr>
        <p:spPr>
          <a:xfrm>
            <a:off x="3628080" y="4397400"/>
            <a:ext cx="2216880" cy="56808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-CA" sz="140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VM-4 Biocache-Back-end</a:t>
            </a:r>
            <a:endParaRPr b="0" sz="1800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-CA" sz="140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Cassandra-Biocache-Cli</a:t>
            </a:r>
            <a:endParaRPr b="0" sz="1800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7" name="Shape 197"/>
          <p:cNvCxnSpPr/>
          <p:nvPr/>
        </p:nvCxnSpPr>
        <p:spPr>
          <a:xfrm>
            <a:off x="7089840" y="752760"/>
            <a:ext cx="653040" cy="215568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98" name="Shape 198"/>
          <p:cNvCxnSpPr/>
          <p:nvPr/>
        </p:nvCxnSpPr>
        <p:spPr>
          <a:xfrm flipH="1">
            <a:off x="5914080" y="817920"/>
            <a:ext cx="587880" cy="215424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99" name="Shape 199"/>
          <p:cNvSpPr/>
          <p:nvPr/>
        </p:nvSpPr>
        <p:spPr>
          <a:xfrm>
            <a:off x="3312000" y="235800"/>
            <a:ext cx="2375640" cy="516600"/>
          </a:xfrm>
          <a:prstGeom prst="rect">
            <a:avLst/>
          </a:prstGeom>
          <a:solidFill>
            <a:srgbClr val="A12800"/>
          </a:solidFill>
          <a:ln cap="flat" cmpd="sng" w="9525">
            <a:solidFill>
              <a:srgbClr val="A128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Shape 200"/>
          <p:cNvSpPr txBox="1"/>
          <p:nvPr/>
        </p:nvSpPr>
        <p:spPr>
          <a:xfrm>
            <a:off x="3277440" y="243360"/>
            <a:ext cx="2553480" cy="5126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-CA" sz="140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VM-8 Layout</a:t>
            </a:r>
            <a:endParaRPr b="0" sz="1800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-CA" sz="140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http://layout.canadensys.net</a:t>
            </a:r>
            <a:endParaRPr b="0" sz="1800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1" name="Shape 201"/>
          <p:cNvCxnSpPr/>
          <p:nvPr/>
        </p:nvCxnSpPr>
        <p:spPr>
          <a:xfrm flipH="1">
            <a:off x="4215960" y="1296000"/>
            <a:ext cx="2336040" cy="109152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02" name="Shape 202"/>
          <p:cNvCxnSpPr>
            <a:endCxn id="193" idx="0"/>
          </p:cNvCxnSpPr>
          <p:nvPr/>
        </p:nvCxnSpPr>
        <p:spPr>
          <a:xfrm rot="5400000">
            <a:off x="1858290" y="3145290"/>
            <a:ext cx="1445100" cy="504000"/>
          </a:xfrm>
          <a:prstGeom prst="bentConnector3">
            <a:avLst>
              <a:gd fmla="val 50000" name="adj1"/>
            </a:avLst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203" name="Shape 203"/>
          <p:cNvCxnSpPr/>
          <p:nvPr/>
        </p:nvCxnSpPr>
        <p:spPr>
          <a:xfrm flipH="1" rot="-5400000">
            <a:off x="3673025" y="3396975"/>
            <a:ext cx="1374900" cy="480300"/>
          </a:xfrm>
          <a:prstGeom prst="bentConnector3">
            <a:avLst>
              <a:gd fmla="val 50000" name="adj1"/>
            </a:avLst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204" name="Shape 204"/>
          <p:cNvCxnSpPr>
            <a:stCxn id="192" idx="2"/>
            <a:endCxn id="195" idx="0"/>
          </p:cNvCxnSpPr>
          <p:nvPr/>
        </p:nvCxnSpPr>
        <p:spPr>
          <a:xfrm rot="5400000">
            <a:off x="4764600" y="3384420"/>
            <a:ext cx="781800" cy="1070400"/>
          </a:xfrm>
          <a:prstGeom prst="bentConnector3">
            <a:avLst>
              <a:gd fmla="val 50008" name="adj1"/>
            </a:avLst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triangle"/>
            <a:tailEnd len="med" w="med" type="triangle"/>
          </a:ln>
        </p:spPr>
      </p:cxnSp>
      <p:sp>
        <p:nvSpPr>
          <p:cNvPr id="205" name="Shape 205"/>
          <p:cNvSpPr/>
          <p:nvPr/>
        </p:nvSpPr>
        <p:spPr>
          <a:xfrm>
            <a:off x="6502675" y="2739975"/>
            <a:ext cx="342600" cy="332400"/>
          </a:xfrm>
          <a:prstGeom prst="ellipse">
            <a:avLst/>
          </a:prstGeom>
          <a:solidFill>
            <a:srgbClr val="A12800"/>
          </a:solidFill>
          <a:ln cap="flat" cmpd="sng" w="381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63700" lIns="108700" spcFirstLastPara="1" rIns="108700" wrap="square" tIns="63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-CA" sz="164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L</a:t>
            </a:r>
            <a:endParaRPr b="0" sz="1800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Shape 206"/>
          <p:cNvSpPr/>
          <p:nvPr/>
        </p:nvSpPr>
        <p:spPr>
          <a:xfrm>
            <a:off x="155750" y="1870550"/>
            <a:ext cx="2932800" cy="516900"/>
          </a:xfrm>
          <a:prstGeom prst="rect">
            <a:avLst/>
          </a:prstGeom>
          <a:solidFill>
            <a:srgbClr val="A12800"/>
          </a:solidFill>
          <a:ln cap="flat" cmpd="sng" w="9525">
            <a:solidFill>
              <a:srgbClr val="A128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07" name="Shape 20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8400" y="606240"/>
            <a:ext cx="2891880" cy="1264320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Shape 208"/>
          <p:cNvSpPr txBox="1"/>
          <p:nvPr/>
        </p:nvSpPr>
        <p:spPr>
          <a:xfrm>
            <a:off x="242350" y="1919700"/>
            <a:ext cx="2724000" cy="461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-CA" sz="140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VM-1 Biocache-Hub</a:t>
            </a:r>
            <a:endParaRPr b="0" sz="1800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-CA" sz="140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http://explorer.canadensys.net</a:t>
            </a:r>
            <a:endParaRPr b="0" sz="1800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9" name="Shape 209"/>
          <p:cNvCxnSpPr/>
          <p:nvPr/>
        </p:nvCxnSpPr>
        <p:spPr>
          <a:xfrm flipH="1">
            <a:off x="2935800" y="1440000"/>
            <a:ext cx="3472200" cy="1926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210" name="Shape 210"/>
          <p:cNvSpPr/>
          <p:nvPr/>
        </p:nvSpPr>
        <p:spPr>
          <a:xfrm>
            <a:off x="0" y="5967360"/>
            <a:ext cx="9143640" cy="914040"/>
          </a:xfrm>
          <a:prstGeom prst="rect">
            <a:avLst/>
          </a:prstGeom>
          <a:gradFill>
            <a:gsLst>
              <a:gs pos="0">
                <a:srgbClr val="6E150E"/>
              </a:gs>
              <a:gs pos="100000">
                <a:srgbClr val="962913"/>
              </a:gs>
            </a:gsLst>
            <a:lin ang="16200000" scaled="0"/>
          </a:gradFill>
          <a:ln>
            <a:noFill/>
          </a:ln>
          <a:effectLst>
            <a:outerShdw dir="5400000" dist="23040">
              <a:srgbClr val="000000">
                <a:alpha val="34901"/>
              </a:srgbClr>
            </a:outerShdw>
          </a:effectLst>
        </p:spPr>
        <p:txBody>
          <a:bodyPr anchorCtr="0" anchor="ctr" bIns="45000" lIns="432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en-CA" sz="2400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Enregistrement à GBIF</a:t>
            </a:r>
            <a:endParaRPr b="0" sz="1800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1" name="Shape 21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832000" y="504000"/>
            <a:ext cx="2724120" cy="1679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" name="Shape 21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8153280" y="5978880"/>
            <a:ext cx="914040" cy="914040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Shape 213"/>
          <p:cNvSpPr/>
          <p:nvPr/>
        </p:nvSpPr>
        <p:spPr>
          <a:xfrm>
            <a:off x="8788675" y="2739975"/>
            <a:ext cx="342600" cy="332400"/>
          </a:xfrm>
          <a:prstGeom prst="ellipse">
            <a:avLst/>
          </a:prstGeom>
          <a:solidFill>
            <a:srgbClr val="A12800"/>
          </a:solidFill>
          <a:ln cap="flat" cmpd="sng" w="381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63700" lIns="108700" spcFirstLastPara="1" rIns="108700" wrap="square" tIns="63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-CA" sz="164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L</a:t>
            </a:r>
            <a:endParaRPr b="0" sz="1800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Shape 214"/>
          <p:cNvSpPr/>
          <p:nvPr/>
        </p:nvSpPr>
        <p:spPr>
          <a:xfrm>
            <a:off x="2745950" y="352675"/>
            <a:ext cx="342600" cy="332400"/>
          </a:xfrm>
          <a:prstGeom prst="ellipse">
            <a:avLst/>
          </a:prstGeom>
          <a:solidFill>
            <a:srgbClr val="A12800"/>
          </a:solidFill>
          <a:ln cap="flat" cmpd="sng" w="381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63700" lIns="108700" spcFirstLastPara="1" rIns="108700" wrap="square" tIns="63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-CA" sz="164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L</a:t>
            </a:r>
            <a:endParaRPr b="0" sz="1800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9" name="Shape 219"/>
          <p:cNvGraphicFramePr/>
          <p:nvPr/>
        </p:nvGraphicFramePr>
        <p:xfrm>
          <a:off x="287648" y="86838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{AFFF6017-0F5F-42B3-9487-EB04CFB5567C}</a:tableStyleId>
              </a:tblPr>
              <a:tblGrid>
                <a:gridCol w="2142000"/>
                <a:gridCol w="2142000"/>
                <a:gridCol w="1726925"/>
                <a:gridCol w="2557800"/>
              </a:tblGrid>
              <a:tr h="8866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CA" sz="164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Module name</a:t>
                      </a:r>
                      <a:endParaRPr b="0" sz="18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0000" marL="90000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CA" sz="164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Version</a:t>
                      </a:r>
                      <a:endParaRPr b="0" sz="18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0000" marL="90000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CA" sz="164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Modified</a:t>
                      </a:r>
                      <a:endParaRPr b="0" sz="18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0000" marL="90000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CA" sz="164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Connected to layout</a:t>
                      </a:r>
                      <a:endParaRPr b="0" sz="18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0000" marL="90000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3B3B3"/>
                    </a:solidFill>
                  </a:tcPr>
                </a:tc>
              </a:tr>
              <a:tr h="456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CA" sz="164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Biocache-hub</a:t>
                      </a:r>
                      <a:endParaRPr b="0" sz="1800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0000" marL="90000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CA" sz="1640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1.8.7</a:t>
                      </a:r>
                      <a:endParaRPr b="0" sz="1800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0000" marL="90000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CA" sz="1640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Few pages</a:t>
                      </a:r>
                      <a:endParaRPr b="0" sz="1800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0000" marL="90000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CA" sz="1640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Yes </a:t>
                      </a:r>
                      <a:endParaRPr b="0" sz="1800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0000" marL="90000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</a:tr>
              <a:tr h="456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CA" sz="1640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Collectory-hub</a:t>
                      </a:r>
                      <a:endParaRPr b="0" sz="1800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0000" marL="90000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CA" sz="1640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1.4.0-SNAPSHOT</a:t>
                      </a:r>
                      <a:endParaRPr b="0" sz="1800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0000" marL="90000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CA" sz="1640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Yes</a:t>
                      </a:r>
                      <a:endParaRPr b="0" sz="1800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0000" marL="90000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CA" sz="1640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Yes</a:t>
                      </a:r>
                      <a:endParaRPr b="0" sz="1800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0000" marL="90000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6E6E6"/>
                    </a:solidFill>
                  </a:tcPr>
                </a:tc>
              </a:tr>
              <a:tr h="456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CA" sz="1640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Images</a:t>
                      </a:r>
                      <a:endParaRPr b="0" sz="1800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0000" marL="90000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CA" sz="1640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0.8</a:t>
                      </a:r>
                      <a:endParaRPr b="0" sz="1800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0000" marL="90000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CA" sz="1640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Essentialy js</a:t>
                      </a:r>
                      <a:endParaRPr b="0" sz="1800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0000" marL="90000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CA" sz="1640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Yes</a:t>
                      </a:r>
                      <a:endParaRPr b="0" sz="1800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0000" marL="90000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</a:tr>
              <a:tr h="456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CA" sz="1640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Biocache-backend</a:t>
                      </a:r>
                      <a:endParaRPr b="0" sz="1800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0000" marL="90000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CA" sz="1640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1.9</a:t>
                      </a:r>
                      <a:endParaRPr b="0" sz="1800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0000" marL="90000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CA" sz="1640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No</a:t>
                      </a:r>
                      <a:endParaRPr b="0" sz="1800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0000" marL="90000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CA" sz="1640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NA</a:t>
                      </a:r>
                      <a:endParaRPr b="0" sz="1800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0000" marL="90000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6E6E6"/>
                    </a:solidFill>
                  </a:tcPr>
                </a:tc>
              </a:tr>
              <a:tr h="4572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CA" sz="1640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Biocache service</a:t>
                      </a:r>
                      <a:endParaRPr b="0" sz="1800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0000" marL="90000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CA" sz="1640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default</a:t>
                      </a:r>
                      <a:endParaRPr b="0" sz="1800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0000" marL="90000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CA" sz="1640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Not yet</a:t>
                      </a:r>
                      <a:endParaRPr b="0" sz="1800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0000" marL="90000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CA" sz="1640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No</a:t>
                      </a:r>
                      <a:endParaRPr b="0" sz="1800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0000" marL="90000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</a:tr>
              <a:tr h="4572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CA" sz="1640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Layout</a:t>
                      </a:r>
                      <a:endParaRPr b="0" sz="1800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0000" marL="90000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CA" sz="1640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3.0 and 2.0</a:t>
                      </a:r>
                      <a:endParaRPr b="0" sz="1800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0000" marL="90000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CA" sz="1640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Yes</a:t>
                      </a:r>
                      <a:endParaRPr b="0" sz="1800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0000" marL="90000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CA" sz="1640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NA</a:t>
                      </a:r>
                      <a:endParaRPr b="0" sz="1800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0000" marL="90000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6E6E6"/>
                    </a:solidFill>
                  </a:tcPr>
                </a:tc>
              </a:tr>
            </a:tbl>
          </a:graphicData>
        </a:graphic>
      </p:graphicFrame>
      <p:sp>
        <p:nvSpPr>
          <p:cNvPr id="220" name="Shape 220"/>
          <p:cNvSpPr/>
          <p:nvPr/>
        </p:nvSpPr>
        <p:spPr>
          <a:xfrm>
            <a:off x="0" y="5978880"/>
            <a:ext cx="9143640" cy="914040"/>
          </a:xfrm>
          <a:prstGeom prst="rect">
            <a:avLst/>
          </a:prstGeom>
          <a:gradFill>
            <a:gsLst>
              <a:gs pos="0">
                <a:srgbClr val="6E150E"/>
              </a:gs>
              <a:gs pos="100000">
                <a:srgbClr val="962913"/>
              </a:gs>
            </a:gsLst>
            <a:lin ang="16200000" scaled="0"/>
          </a:gradFill>
          <a:ln>
            <a:noFill/>
          </a:ln>
          <a:effectLst>
            <a:outerShdw dir="5400000" dist="23040">
              <a:srgbClr val="000000">
                <a:alpha val="34901"/>
              </a:srgbClr>
            </a:outerShdw>
          </a:effectLst>
        </p:spPr>
        <p:txBody>
          <a:bodyPr anchorCtr="0" anchor="ctr" bIns="45000" lIns="432000" spcFirstLastPara="1" rIns="90000" wrap="square" tIns="450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-CA" sz="2400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Canadensys - ALA</a:t>
            </a:r>
            <a:endParaRPr b="0" sz="1800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1" name="Shape 2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53280" y="5978880"/>
            <a:ext cx="914040" cy="914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 txBox="1"/>
          <p:nvPr>
            <p:ph idx="1" type="body"/>
          </p:nvPr>
        </p:nvSpPr>
        <p:spPr>
          <a:xfrm>
            <a:off x="457200" y="1604520"/>
            <a:ext cx="8229300" cy="397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31800" lvl="0" marL="457200" rtl="0">
              <a:spcBef>
                <a:spcPts val="0"/>
              </a:spcBef>
              <a:spcAft>
                <a:spcPts val="0"/>
              </a:spcAft>
              <a:buSzPts val="3200"/>
              <a:buChar char="-"/>
            </a:pPr>
            <a:r>
              <a:rPr lang="en-CA" sz="3200">
                <a:solidFill>
                  <a:schemeClr val="dk1"/>
                </a:solidFill>
              </a:rPr>
              <a:t>Go o</a:t>
            </a:r>
            <a:r>
              <a:rPr lang="en-CA" sz="3200"/>
              <a:t>n Calcul Canada Cloud</a:t>
            </a:r>
            <a:endParaRPr sz="3200"/>
          </a:p>
          <a:p>
            <a:pPr indent="-431800" lvl="0" marL="457200" rtl="0">
              <a:spcBef>
                <a:spcPts val="0"/>
              </a:spcBef>
              <a:spcAft>
                <a:spcPts val="0"/>
              </a:spcAft>
              <a:buSzPts val="3200"/>
              <a:buChar char="-"/>
            </a:pPr>
            <a:r>
              <a:rPr lang="en-CA" sz="3200"/>
              <a:t>Install most all of ALA modules</a:t>
            </a:r>
            <a:endParaRPr sz="32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/>
          </a:p>
          <a:p>
            <a:pPr indent="-431800" lvl="0" marL="457200" rtl="0">
              <a:spcBef>
                <a:spcPts val="0"/>
              </a:spcBef>
              <a:spcAft>
                <a:spcPts val="0"/>
              </a:spcAft>
              <a:buSzPts val="3200"/>
              <a:buChar char="-"/>
            </a:pPr>
            <a:r>
              <a:rPr lang="en-CA" sz="3200"/>
              <a:t>extract specific informations from Dave Brain</a:t>
            </a:r>
            <a:endParaRPr sz="3200"/>
          </a:p>
          <a:p>
            <a:pPr indent="-431800" lvl="0" marL="457200" rtl="0">
              <a:spcBef>
                <a:spcPts val="0"/>
              </a:spcBef>
              <a:spcAft>
                <a:spcPts val="0"/>
              </a:spcAft>
              <a:buSzPts val="3200"/>
              <a:buChar char="-"/>
            </a:pPr>
            <a:r>
              <a:rPr lang="en-CA" sz="3200"/>
              <a:t>ALA automatisation</a:t>
            </a:r>
            <a:endParaRPr sz="3200"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Shape 227"/>
          <p:cNvSpPr/>
          <p:nvPr/>
        </p:nvSpPr>
        <p:spPr>
          <a:xfrm>
            <a:off x="0" y="5978880"/>
            <a:ext cx="9143700" cy="914100"/>
          </a:xfrm>
          <a:prstGeom prst="rect">
            <a:avLst/>
          </a:prstGeom>
          <a:gradFill>
            <a:gsLst>
              <a:gs pos="0">
                <a:srgbClr val="6E150E"/>
              </a:gs>
              <a:gs pos="100000">
                <a:srgbClr val="962913"/>
              </a:gs>
            </a:gsLst>
            <a:lin ang="16200038" scaled="0"/>
          </a:gradFill>
          <a:ln>
            <a:noFill/>
          </a:ln>
          <a:effectLst>
            <a:outerShdw dir="5400000" dist="23040">
              <a:srgbClr val="000000">
                <a:alpha val="34900"/>
              </a:srgbClr>
            </a:outerShdw>
          </a:effectLst>
        </p:spPr>
        <p:txBody>
          <a:bodyPr anchorCtr="0" anchor="ctr" bIns="45000" lIns="432000" spcFirstLastPara="1" rIns="90000" wrap="square" tIns="450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-CA" sz="2400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Canadensys - </a:t>
            </a:r>
            <a:r>
              <a:rPr lang="en-CA" sz="24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Future</a:t>
            </a:r>
            <a:endParaRPr b="0" sz="1800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8" name="Shape 2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53280" y="5978880"/>
            <a:ext cx="914040" cy="914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