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9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>
        <p:scale>
          <a:sx n="91" d="100"/>
          <a:sy n="91" d="100"/>
        </p:scale>
        <p:origin x="-126" y="-2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7FC6B-6C79-4CCC-936A-822F9A6EB222}" type="datetimeFigureOut">
              <a:rPr lang="en-GB" smtClean="0"/>
              <a:t>20/02/2018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10F9DE-1F11-4E69-9CE8-EFE9775A643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2814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12526F-A5B1-4FDC-AA36-9691A4762433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2608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12526F-A5B1-4FDC-AA36-9691A4762433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5921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99865354-084C-4225-8B7F-BEB44A1C6205}" type="datetimeFigureOut">
              <a:rPr lang="en-GB" smtClean="0"/>
              <a:t>20/02/2018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A132541E-0B38-4A20-AFBD-2B7484BFB88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115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5354-084C-4225-8B7F-BEB44A1C6205}" type="datetimeFigureOut">
              <a:rPr lang="en-GB" smtClean="0"/>
              <a:t>20/02/2018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2541E-0B38-4A20-AFBD-2B7484BFB88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692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5354-084C-4225-8B7F-BEB44A1C6205}" type="datetimeFigureOut">
              <a:rPr lang="en-GB" smtClean="0"/>
              <a:t>20/02/2018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2541E-0B38-4A20-AFBD-2B7484BFB88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514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5354-084C-4225-8B7F-BEB44A1C6205}" type="datetimeFigureOut">
              <a:rPr lang="en-GB" smtClean="0"/>
              <a:t>20/02/2018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2541E-0B38-4A20-AFBD-2B7484BFB88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90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5354-084C-4225-8B7F-BEB44A1C6205}" type="datetimeFigureOut">
              <a:rPr lang="en-GB" smtClean="0"/>
              <a:t>20/02/2018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2541E-0B38-4A20-AFBD-2B7484BFB88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586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5354-084C-4225-8B7F-BEB44A1C6205}" type="datetimeFigureOut">
              <a:rPr lang="en-GB" smtClean="0"/>
              <a:t>20/02/2018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2541E-0B38-4A20-AFBD-2B7484BFB88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062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5354-084C-4225-8B7F-BEB44A1C6205}" type="datetimeFigureOut">
              <a:rPr lang="en-GB" smtClean="0"/>
              <a:t>20/02/2018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2541E-0B38-4A20-AFBD-2B7484BFB88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281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5354-084C-4225-8B7F-BEB44A1C6205}" type="datetimeFigureOut">
              <a:rPr lang="en-GB" smtClean="0"/>
              <a:t>20/02/2018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2541E-0B38-4A20-AFBD-2B7484BFB88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537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5354-084C-4225-8B7F-BEB44A1C6205}" type="datetimeFigureOut">
              <a:rPr lang="en-GB" smtClean="0"/>
              <a:t>20/02/2018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2541E-0B38-4A20-AFBD-2B7484BFB88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945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5354-084C-4225-8B7F-BEB44A1C6205}" type="datetimeFigureOut">
              <a:rPr lang="en-GB" smtClean="0"/>
              <a:t>20/02/2018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A132541E-0B38-4A20-AFBD-2B7484BFB88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340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99865354-084C-4225-8B7F-BEB44A1C6205}" type="datetimeFigureOut">
              <a:rPr lang="en-GB" smtClean="0"/>
              <a:t>20/02/2018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A132541E-0B38-4A20-AFBD-2B7484BFB88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0944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99865354-084C-4225-8B7F-BEB44A1C6205}" type="datetimeFigureOut">
              <a:rPr lang="en-GB" smtClean="0"/>
              <a:t>20/02/2018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A132541E-0B38-4A20-AFBD-2B7484BFB88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3462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nbnatlas.org.uk/" TargetMode="Externa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306625"/>
            <a:ext cx="8770571" cy="762000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National Biodiversity Network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321865"/>
            <a:ext cx="5569259" cy="4798506"/>
          </a:xfrm>
        </p:spPr>
        <p:txBody>
          <a:bodyPr>
            <a:normAutofit fontScale="92500" lnSpcReduction="10000"/>
          </a:bodyPr>
          <a:lstStyle/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Set up as an independent charity in 2000</a:t>
            </a:r>
          </a:p>
          <a:p>
            <a:pPr marL="4572" lvl="1" indent="0">
              <a:spcBef>
                <a:spcPts val="0"/>
              </a:spcBef>
              <a:buNone/>
            </a:pPr>
            <a:endParaRPr lang="en-GB" dirty="0">
              <a:solidFill>
                <a:schemeClr val="bg2">
                  <a:lumMod val="50000"/>
                </a:schemeClr>
              </a:solidFill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UK’s largest Partnership for Nature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GB" dirty="0">
              <a:solidFill>
                <a:schemeClr val="bg2">
                  <a:lumMod val="50000"/>
                </a:schemeClr>
              </a:solidFill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Non Partisan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GB" sz="10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GB" sz="1000" dirty="0">
              <a:solidFill>
                <a:schemeClr val="bg2">
                  <a:lumMod val="50000"/>
                </a:schemeClr>
              </a:solidFill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c. 215,000,000 UK species records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GB" sz="10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GB" sz="1000" dirty="0">
              <a:solidFill>
                <a:schemeClr val="bg2">
                  <a:lumMod val="50000"/>
                </a:schemeClr>
              </a:solidFill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Priority is to grow national commitment to sharing biological data and information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GB" sz="10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GB" sz="1000" dirty="0">
              <a:solidFill>
                <a:schemeClr val="bg2">
                  <a:lumMod val="50000"/>
                </a:schemeClr>
              </a:solidFill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To understand our natural world and use that knowledge to educate and inform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GB" dirty="0">
              <a:solidFill>
                <a:schemeClr val="bg2">
                  <a:lumMod val="50000"/>
                </a:schemeClr>
              </a:solidFill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Rely on funding and sponsorship from our members, partners &amp; users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GB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</a:pPr>
            <a:endParaRPr lang="en-GB" sz="2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7000" y="0"/>
            <a:ext cx="1560225" cy="8158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1752868"/>
            <a:ext cx="6102529" cy="3352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382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306625"/>
            <a:ext cx="8770571" cy="762000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NBN Atlas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171" y="1068625"/>
            <a:ext cx="6139915" cy="2838681"/>
          </a:xfrm>
        </p:spPr>
        <p:txBody>
          <a:bodyPr>
            <a:normAutofit fontScale="92500" lnSpcReduction="10000"/>
          </a:bodyPr>
          <a:lstStyle/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Launched 1 April 2017</a:t>
            </a:r>
          </a:p>
          <a:p>
            <a:pPr marL="4572" lvl="1" indent="0">
              <a:spcBef>
                <a:spcPts val="0"/>
              </a:spcBef>
              <a:buNone/>
            </a:pPr>
            <a:endParaRPr lang="en-GB" dirty="0">
              <a:solidFill>
                <a:schemeClr val="bg2">
                  <a:lumMod val="50000"/>
                </a:schemeClr>
              </a:solidFill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Main UK Atlas: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  <a:hlinkClick r:id="rId3"/>
              </a:rPr>
              <a:t>https://nbnatlas.org.uk</a:t>
            </a:r>
            <a:endParaRPr lang="en-GB" dirty="0">
              <a:solidFill>
                <a:schemeClr val="bg2">
                  <a:lumMod val="50000"/>
                </a:schemeClr>
              </a:solidFill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GB" dirty="0">
              <a:solidFill>
                <a:schemeClr val="bg2">
                  <a:lumMod val="50000"/>
                </a:schemeClr>
              </a:solidFill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Country-specific atlases for Scotland, Wales &amp; Isle of Man</a:t>
            </a:r>
          </a:p>
          <a:p>
            <a:pPr marL="4572" lvl="1" indent="0">
              <a:spcBef>
                <a:spcPts val="0"/>
              </a:spcBef>
              <a:buNone/>
            </a:pPr>
            <a:endParaRPr lang="en-GB" dirty="0">
              <a:solidFill>
                <a:schemeClr val="bg2">
                  <a:lumMod val="50000"/>
                </a:schemeClr>
              </a:solidFill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20 ALA components in use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GB" dirty="0">
              <a:solidFill>
                <a:schemeClr val="bg2">
                  <a:lumMod val="50000"/>
                </a:schemeClr>
              </a:solidFill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Hosted on AWS and Azure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7000" y="0"/>
            <a:ext cx="1560225" cy="8158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5AA8CB0-4D42-A249-9751-DCC8A0B87BE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4086" y="1068625"/>
            <a:ext cx="5746607" cy="33074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B2D4B913-CAB7-9C4F-9F51-6082EDD1023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8373" y="4386943"/>
            <a:ext cx="5660200" cy="24270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8891EA3A-D310-0F44-82A0-ED83DD9B16F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91" y="3896511"/>
            <a:ext cx="6250895" cy="290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247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224" y="62080"/>
            <a:ext cx="10772775" cy="1658198"/>
          </a:xfrm>
        </p:spPr>
        <p:txBody>
          <a:bodyPr/>
          <a:lstStyle/>
          <a:p>
            <a:r>
              <a:rPr lang="en-GB" b="1" dirty="0"/>
              <a:t>NBN Members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224" y="1720278"/>
            <a:ext cx="5100481" cy="405752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Include:</a:t>
            </a:r>
          </a:p>
          <a:p>
            <a:pPr marL="452438" indent="-363538">
              <a:buFont typeface="Wingdings" panose="05000000000000000000" pitchFamily="2" charset="2"/>
              <a:buChar char="Ø"/>
              <a:tabLst>
                <a:tab pos="452438" algn="l"/>
              </a:tabLst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National biological recording schemes and societies</a:t>
            </a:r>
          </a:p>
          <a:p>
            <a:pPr marL="452438" indent="-363538">
              <a:buFont typeface="Wingdings" panose="05000000000000000000" pitchFamily="2" charset="2"/>
              <a:buChar char="Ø"/>
              <a:tabLst>
                <a:tab pos="452438" algn="l"/>
              </a:tabLst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Wildlife charities and NGOs</a:t>
            </a:r>
          </a:p>
          <a:p>
            <a:pPr marL="452438" indent="-363538">
              <a:buFont typeface="Wingdings" panose="05000000000000000000" pitchFamily="2" charset="2"/>
              <a:buChar char="Ø"/>
              <a:tabLst>
                <a:tab pos="452438" algn="l"/>
              </a:tabLst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Local Environmental Records Centres</a:t>
            </a:r>
          </a:p>
          <a:p>
            <a:pPr marL="452438" indent="-363538">
              <a:buFont typeface="Wingdings" panose="05000000000000000000" pitchFamily="2" charset="2"/>
              <a:buChar char="Ø"/>
              <a:tabLst>
                <a:tab pos="452438" algn="l"/>
              </a:tabLst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Government Agencies</a:t>
            </a:r>
          </a:p>
          <a:p>
            <a:pPr marL="452438" indent="-363538">
              <a:buFont typeface="Wingdings" panose="05000000000000000000" pitchFamily="2" charset="2"/>
              <a:buChar char="Ø"/>
              <a:tabLst>
                <a:tab pos="452438" algn="l"/>
              </a:tabLst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Research Institutions</a:t>
            </a:r>
          </a:p>
          <a:p>
            <a:pPr marL="452438" indent="-363538">
              <a:buFont typeface="Wingdings" panose="05000000000000000000" pitchFamily="2" charset="2"/>
              <a:buChar char="Ø"/>
              <a:tabLst>
                <a:tab pos="452438" algn="l"/>
              </a:tabLst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Museums</a:t>
            </a:r>
          </a:p>
          <a:p>
            <a:pPr marL="452438" indent="-363538">
              <a:buFont typeface="Wingdings" panose="05000000000000000000" pitchFamily="2" charset="2"/>
              <a:buChar char="Ø"/>
              <a:tabLst>
                <a:tab pos="452438" algn="l"/>
              </a:tabLst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Botanic Gardens</a:t>
            </a:r>
          </a:p>
          <a:p>
            <a:pPr marL="452438" indent="-363538">
              <a:buFont typeface="Wingdings" panose="05000000000000000000" pitchFamily="2" charset="2"/>
              <a:buChar char="Ø"/>
              <a:tabLst>
                <a:tab pos="452438" algn="l"/>
              </a:tabLst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Members of the public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5640" y="62080"/>
            <a:ext cx="5978769" cy="32111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2920" y="3328110"/>
            <a:ext cx="6279424" cy="352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077119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ALERC Conference 12.10.16.potx" id="{019C7778-D7A5-4EC2-9343-D3A487D1773C}" vid="{F28D0D6A-2F5B-4AF8-9AEB-8A3BC6FF5A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125</Words>
  <Application>Microsoft Office PowerPoint</Application>
  <PresentationFormat>Personalizado</PresentationFormat>
  <Paragraphs>40</Paragraphs>
  <Slides>3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Metropolitan</vt:lpstr>
      <vt:lpstr>National Biodiversity Network</vt:lpstr>
      <vt:lpstr>NBN Atlas</vt:lpstr>
      <vt:lpstr>NBN Members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Biodiversity Network</dc:title>
  <dc:creator>Jo Judge</dc:creator>
  <cp:lastModifiedBy>Miguel Vega Ruiz</cp:lastModifiedBy>
  <cp:revision>5</cp:revision>
  <dcterms:created xsi:type="dcterms:W3CDTF">2018-02-15T14:33:01Z</dcterms:created>
  <dcterms:modified xsi:type="dcterms:W3CDTF">2018-02-20T08:25:26Z</dcterms:modified>
</cp:coreProperties>
</file>